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62" r:id="rId2"/>
    <p:sldId id="344" r:id="rId3"/>
    <p:sldId id="342" r:id="rId4"/>
    <p:sldId id="320" r:id="rId5"/>
    <p:sldId id="346" r:id="rId6"/>
    <p:sldId id="351" r:id="rId7"/>
    <p:sldId id="343" r:id="rId8"/>
    <p:sldId id="349" r:id="rId9"/>
    <p:sldId id="348" r:id="rId10"/>
    <p:sldId id="350" r:id="rId11"/>
    <p:sldId id="352" r:id="rId12"/>
    <p:sldId id="363" r:id="rId13"/>
    <p:sldId id="355" r:id="rId14"/>
    <p:sldId id="356" r:id="rId15"/>
    <p:sldId id="353" r:id="rId16"/>
    <p:sldId id="354" r:id="rId17"/>
    <p:sldId id="364" r:id="rId18"/>
    <p:sldId id="365" r:id="rId19"/>
    <p:sldId id="3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4592B7-B8A4-4C02-8C47-570A48ED7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F6F06-CECB-455F-96FF-7E65BDFD00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01143-3984-4F26-A3CE-964442FA4186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321AE-B5BE-4657-A813-2A17C84044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AB3E0-F34C-4A8E-BB3B-FB224406E9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C5428-3AB2-4360-BE55-661ABB6F8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05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4E6AA-4BE2-43B3-B7A9-9F6C31EE6C29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2B822-E070-48B2-BC0B-D3624DDE3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1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2B822-E070-48B2-BC0B-D3624DDE3B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7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 ion funnel is capacitively connected and floated on the drift voltage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2B822-E070-48B2-BC0B-D3624DDE3B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4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2B822-E070-48B2-BC0B-D3624DDE3BC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9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C7A0A-1FA7-4EF4-AD29-3F9284D96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CF105-C244-4602-92C9-EB44B651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65CB-6506-47FC-AD25-54481E63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1CAB-FEC3-4948-AC3A-C9B79E256B9D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D1A1-A1D5-46E4-8726-25FE4D0F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8DDDE-EAF0-470D-916E-0CA0920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3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CA59-2CE3-47E1-A16D-D8CA808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C87CD-0AB7-4AAB-8323-DAAE7E7D6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64961-E175-471A-834D-2C6C18CE4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BD5E-F9CA-407A-B0EE-6D11EC72A022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D91C-1523-4155-86BA-E8C0A5E5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2F032-52D2-42BF-89C7-19258703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719C3-B575-46C9-9918-4BC43B9473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150FC-8317-48AF-95C2-1BACB5E01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8F4B-1B19-4FDE-8151-972CD4AC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DD349-5E06-4551-9E16-87F53E79BEBF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4756-8706-4BA2-9801-A98C6DE0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09BF5-ABB2-46E3-871E-B238E844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97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8CA0-B76F-4434-90FC-226A03B80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26BA-5E8F-487C-93FC-8567F2820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00F58-0460-4F20-B981-6F2F2EB29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F8E86-5EC2-44B7-8897-EEE0A9FC8D87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C658B-0CC9-42A1-9E35-42CCBC69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7F247-372A-480E-8AA1-810CFA53B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0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A8CF-CFEF-4457-AAEE-D3F2474D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0A096-1430-4840-88F9-D88C712FA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1CB9-4784-4FF4-9F76-3E27E6776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3AF6-BD3D-41CF-9AF0-E389207DC7FD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D0798-D44E-4553-AD49-2BA0F922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389B-4CA7-487D-B9F9-95651BE5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9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E1E1-AE34-4758-97D9-2148A61CF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8FDF-1992-408E-8E4D-1A4754FE0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AD23B-2538-48B5-9BA7-5A48C0FD8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D5192-DDC1-458F-8605-0ABEBA2B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070A-54E3-499A-A068-DA5C380793F1}" type="datetime1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74ED4-DDB0-4B1A-8740-95307CFD1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24A1F-CDD9-4A83-A7A9-C8928353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6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FF5E-4868-4F11-B601-FF923426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31FED-BCCB-4D25-A924-87227B9B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F85D3-310C-45CB-99AA-8329F5A86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D4563-4797-4693-8021-5571DE37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98577-9A25-4CD8-8E80-9A05700BB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68EA9C-31D1-40E0-9B26-D1124071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B2B62-5445-495F-B45F-9363752A0FDD}" type="datetime1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17E21-D4BB-477F-9F3B-4C355602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EE093-AB00-4F5F-820E-06C05562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88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0075-8240-41EB-A310-BF315945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FD623-197D-4909-ABB9-38CA52A0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7B216-9560-4275-B4E9-8ABCD170C09D}" type="datetime1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AA499-AA8E-44A4-9915-BA3D902E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E8824-EEF7-48CD-8832-2D189DE3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3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1CF0A-65D0-431C-95C6-3F87172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8AA14-76B4-437A-9FF6-839EBA90CAFF}" type="datetime1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32BFA-2027-4102-8FF9-411EF86E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A16E7-951E-48AA-9D16-2707E2C8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8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ED57-E68A-4ECE-8CAB-9632D1E20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7605A-C568-42D7-8FEA-5F58BD043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7DCD-3B00-4D8A-A9DC-343562788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E58BA-7FDC-4D0C-B318-6DC83E38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3F83-A535-4BD1-A7F3-EBB8CD8C5B77}" type="datetime1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D0B48-9F6F-40AF-B2DD-43D1421B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673B-FE1C-4A75-9AFE-82DC40D1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5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8835-7C62-4F01-B871-8112C3FF5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D86DA-22A3-4494-8151-122753443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95FA4-8535-4D82-BDCA-43754B930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1F90C-0C7E-48FA-A994-57ED79B9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80DC5-5B6E-4319-9E4C-67FB57554B21}" type="datetime1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8935D-5BCD-4CA0-92EA-CF6981C4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DBDD-F5D3-4C91-A1DA-5DC7845A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72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BDF22-1466-4D63-A401-25CD14AA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F4EC-EAAE-4621-9394-0F4587E00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5950-9ED0-4002-93A1-B660224EA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FF249-5B09-4178-9171-619403CFC86F}" type="datetime1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E53F-8B33-4814-8F96-76C4B5210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37AC0-5277-4228-A85C-761007576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DF564-9065-43D7-A054-1E81D1526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2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Low-Pressure IMS Construction:</a:t>
            </a:r>
            <a:br>
              <a:rPr lang="en-US" b="1" dirty="0"/>
            </a:br>
            <a:r>
              <a:rPr lang="en-US" b="1" dirty="0"/>
              <a:t>Drift Region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Clowers</a:t>
            </a:r>
            <a:r>
              <a:rPr lang="en-US" dirty="0"/>
              <a:t> 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2734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0742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Region 3 to 4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0626" y="1792302"/>
            <a:ext cx="4309053" cy="32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01871" y="814755"/>
            <a:ext cx="4973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connection between drift region 3 and drift region 4 is distinct as drift region 4 is directly preceding the rear ion funnel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connection via POGO pins from region 3 to region 4 (Each flange contributes 500 k</a:t>
            </a:r>
            <a:r>
              <a:rPr lang="el-GR" dirty="0"/>
              <a:t>Ω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DC IMS out is connected to last electrode of 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length of drift region 4 is however many electrodes it takes to have the rear ion funnel be flush with the exit of the Teflon chamber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PCB top board was cut to the correct length using a gravity shear (careful application of wire cutters also works, do not break electrical connection or leave any floating voltages).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Loosen or tighten thin nylon nuts (3mm) after placing electrodes to ensure drift region fits within Teflon chamber as before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76" r="10196"/>
          <a:stretch/>
        </p:blipFill>
        <p:spPr>
          <a:xfrm>
            <a:off x="3399796" y="1253670"/>
            <a:ext cx="3397478" cy="3894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1722" y="4648536"/>
            <a:ext cx="155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Region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08959" y="1376971"/>
            <a:ext cx="1558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Region 4</a:t>
            </a:r>
          </a:p>
        </p:txBody>
      </p:sp>
    </p:spTree>
    <p:extLst>
      <p:ext uri="{BB962C8B-B14F-4D97-AF65-F5344CB8AC3E}">
        <p14:creationId xmlns:p14="http://schemas.microsoft.com/office/powerpoint/2010/main" val="88379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83579-A270-4F7C-B51E-043AC1F5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DFCE65-C7C4-4724-BC53-0241006FBFC3}"/>
              </a:ext>
            </a:extLst>
          </p:cNvPr>
          <p:cNvSpPr txBox="1">
            <a:spLocks/>
          </p:cNvSpPr>
          <p:nvPr/>
        </p:nvSpPr>
        <p:spPr>
          <a:xfrm>
            <a:off x="125489" y="74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Low-Pressure IMS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93307" y="1322348"/>
            <a:ext cx="44818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Front Ion Funnel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of Drift Region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of Drift Region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of Drift Region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of Drift Region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 of Rear Ion Funnel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Faraday Plate Chamber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Custom support shelf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RF in Front Ion Funnel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DC In Front Funnel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Drift Gas 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RF in Rear Funnel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Pressure Gauges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Vacuum Lines (behind IMS)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81974" y="1224267"/>
            <a:ext cx="7826780" cy="5442394"/>
            <a:chOff x="387791" y="1224268"/>
            <a:chExt cx="7541622" cy="4970418"/>
          </a:xfrm>
        </p:grpSpPr>
        <p:pic>
          <p:nvPicPr>
            <p:cNvPr id="3" name="Picture 2" descr="A picture containing indoor, equipment, cluttered&#10;&#10;Description automatically generated">
              <a:extLst>
                <a:ext uri="{FF2B5EF4-FFF2-40B4-BE49-F238E27FC236}">
                  <a16:creationId xmlns:a16="http://schemas.microsoft.com/office/drawing/2014/main" id="{68EBC4B1-E143-4899-A40A-728DA1429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791" y="1224268"/>
              <a:ext cx="7541622" cy="497041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340947" y="3632799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54962" y="3693693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3.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56939" y="3693693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60269" y="3764347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4.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37021" y="4063025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6.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72632" y="3764347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5.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08383" y="3817465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7.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2763" y="2962494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8.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05852" y="3263467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9.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83021" y="4111956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10.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87353" y="3591290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11.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98749" y="2831893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12.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8384" y="2362365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13.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25413" y="3096271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13.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56785" y="2839438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13.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0693" y="4801689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14.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2533" y="4432357"/>
              <a:ext cx="5478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14.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60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Low-Pressure IMS Construction:</a:t>
            </a:r>
            <a:br>
              <a:rPr lang="en-US" b="1" dirty="0"/>
            </a:br>
            <a:r>
              <a:rPr lang="en-US" b="1" dirty="0"/>
              <a:t>Drift Region Ion Current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Clowers</a:t>
            </a:r>
            <a:r>
              <a:rPr lang="en-US" dirty="0"/>
              <a:t> 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65961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4921" y="-3770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Region ION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0996" y="2030429"/>
            <a:ext cx="52428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running full system, iteratively test drift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both ion funnels in place, add drift region 1 and test for successful ion current.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Front Funnel is </a:t>
            </a:r>
            <a:r>
              <a:rPr lang="en-US" dirty="0" err="1"/>
              <a:t>capacitivly</a:t>
            </a:r>
            <a:r>
              <a:rPr lang="en-US" dirty="0"/>
              <a:t> coupled to drift region 1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Creative modifications to vacuum lines, pressure gauges, and electrical connections are required to ensure connections and successful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that the front chamber has a slightly higher (~0.1 </a:t>
            </a:r>
            <a:r>
              <a:rPr lang="en-US" dirty="0" err="1"/>
              <a:t>Torr</a:t>
            </a:r>
            <a:r>
              <a:rPr lang="en-US" dirty="0"/>
              <a:t>) than the first drift region chamber or ion current will not be observed.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testing parameters as for individual funnel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1" y="1425981"/>
            <a:ext cx="5152550" cy="42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3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4921" y="-3770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Region ION 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9620" y="2022373"/>
            <a:ext cx="586885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Continue to add additional Drift regions until full length system is operational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Creative modifications to vacuum lines, pressure gauges, and electrical connections are required to ensure connections and successful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that the front chamber has a slightly higher (~0.1 </a:t>
            </a:r>
            <a:r>
              <a:rPr lang="en-US" dirty="0" err="1"/>
              <a:t>Torr</a:t>
            </a:r>
            <a:r>
              <a:rPr lang="en-US" dirty="0"/>
              <a:t>) than the first drift region chamber or ion current will not be observed.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testing parameters as for individual funnel</a:t>
            </a:r>
          </a:p>
        </p:txBody>
      </p:sp>
    </p:spTree>
    <p:extLst>
      <p:ext uri="{BB962C8B-B14F-4D97-AF65-F5344CB8AC3E}">
        <p14:creationId xmlns:p14="http://schemas.microsoft.com/office/powerpoint/2010/main" val="3138209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5445B-90DD-455F-BC4A-9CEBCEBC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2E7DF7-872A-422B-9139-ECD1BFFB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78" y="1694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Total Ion Current from Different Configurations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5EFB82B-69FE-49DD-B6D6-01943974A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58" y="1826940"/>
            <a:ext cx="3925866" cy="3341233"/>
          </a:xfrm>
        </p:spPr>
        <p:txBody>
          <a:bodyPr/>
          <a:lstStyle/>
          <a:p>
            <a:r>
              <a:rPr lang="en-US" sz="1800" dirty="0"/>
              <a:t>Drift length = Variable</a:t>
            </a:r>
          </a:p>
          <a:p>
            <a:r>
              <a:rPr lang="en-US" sz="1800" dirty="0"/>
              <a:t>Field strength = 20 V cm</a:t>
            </a:r>
            <a:r>
              <a:rPr lang="en-US" sz="1800" baseline="30000" dirty="0"/>
              <a:t>-1</a:t>
            </a:r>
            <a:endParaRPr lang="en-US" sz="1800" dirty="0"/>
          </a:p>
          <a:p>
            <a:r>
              <a:rPr lang="en-US" sz="1800" dirty="0"/>
              <a:t>Pressure = ~4 ± 10% Torr</a:t>
            </a:r>
          </a:p>
          <a:p>
            <a:r>
              <a:rPr lang="en-US" sz="1800" dirty="0"/>
              <a:t>Temperature = 300.5 K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228596" y="1570997"/>
            <a:ext cx="6372181" cy="3954992"/>
            <a:chOff x="4176316" y="1645281"/>
            <a:chExt cx="6783978" cy="4408290"/>
          </a:xfrm>
        </p:grpSpPr>
        <p:pic>
          <p:nvPicPr>
            <p:cNvPr id="9" name="image2.png">
              <a:extLst>
                <a:ext uri="{FF2B5EF4-FFF2-40B4-BE49-F238E27FC236}">
                  <a16:creationId xmlns:a16="http://schemas.microsoft.com/office/drawing/2014/main" id="{039A4E77-C26C-415A-9909-51759E23C5E2}"/>
                </a:ext>
              </a:extLst>
            </p:cNvPr>
            <p:cNvPicPr/>
            <p:nvPr/>
          </p:nvPicPr>
          <p:blipFill rotWithShape="1">
            <a:blip r:embed="rId2"/>
            <a:srcRect r="50948"/>
            <a:stretch/>
          </p:blipFill>
          <p:spPr>
            <a:xfrm>
              <a:off x="4176316" y="1645281"/>
              <a:ext cx="6783978" cy="4408290"/>
            </a:xfrm>
            <a:prstGeom prst="rect">
              <a:avLst/>
            </a:prstGeom>
            <a:ln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10E7BC-863F-49D9-9233-460E07B2AD3B}"/>
                </a:ext>
              </a:extLst>
            </p:cNvPr>
            <p:cNvSpPr/>
            <p:nvPr/>
          </p:nvSpPr>
          <p:spPr>
            <a:xfrm>
              <a:off x="9762308" y="1648867"/>
              <a:ext cx="600891" cy="69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5EFB82B-69FE-49DD-B6D6-01943974A053}"/>
              </a:ext>
            </a:extLst>
          </p:cNvPr>
          <p:cNvSpPr txBox="1">
            <a:spLocks/>
          </p:cNvSpPr>
          <p:nvPr/>
        </p:nvSpPr>
        <p:spPr>
          <a:xfrm>
            <a:off x="641433" y="5525988"/>
            <a:ext cx="6319285" cy="334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If the same solution is used for all ion current measurements, observed values should be in close agreement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5445B-90DD-455F-BC4A-9CEBCEBC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3504D7-14ED-4AFD-B274-DC56B9D3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98" y="3050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Stability of Total Ion Current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2F84C-21A8-4652-BB26-3C084E13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58" y="1826940"/>
            <a:ext cx="10515600" cy="4351338"/>
          </a:xfrm>
        </p:spPr>
        <p:txBody>
          <a:bodyPr/>
          <a:lstStyle/>
          <a:p>
            <a:r>
              <a:rPr lang="en-US" sz="1800" dirty="0"/>
              <a:t>Drift length = ~104 cm </a:t>
            </a:r>
          </a:p>
          <a:p>
            <a:r>
              <a:rPr lang="en-US" sz="1800" dirty="0"/>
              <a:t>Field strength = 20 V cm</a:t>
            </a:r>
            <a:r>
              <a:rPr lang="en-US" sz="1800" baseline="30000" dirty="0"/>
              <a:t>-1</a:t>
            </a:r>
            <a:endParaRPr lang="en-US" sz="1800" dirty="0"/>
          </a:p>
          <a:p>
            <a:r>
              <a:rPr lang="en-US" sz="1800" dirty="0"/>
              <a:t>Pressure = ~4 ± 10% Torr</a:t>
            </a:r>
          </a:p>
          <a:p>
            <a:r>
              <a:rPr lang="en-US" sz="1800" dirty="0"/>
              <a:t>Temperature = 297 K</a:t>
            </a:r>
          </a:p>
          <a:p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02714" y="1063443"/>
            <a:ext cx="5715585" cy="3975827"/>
            <a:chOff x="4335758" y="1130255"/>
            <a:chExt cx="7236822" cy="4676635"/>
          </a:xfrm>
        </p:grpSpPr>
        <p:pic>
          <p:nvPicPr>
            <p:cNvPr id="9" name="image2.png">
              <a:extLst>
                <a:ext uri="{FF2B5EF4-FFF2-40B4-BE49-F238E27FC236}">
                  <a16:creationId xmlns:a16="http://schemas.microsoft.com/office/drawing/2014/main" id="{763D4526-5303-454A-BDBE-551398804139}"/>
                </a:ext>
              </a:extLst>
            </p:cNvPr>
            <p:cNvPicPr/>
            <p:nvPr/>
          </p:nvPicPr>
          <p:blipFill rotWithShape="1">
            <a:blip r:embed="rId3"/>
            <a:srcRect l="49206" r="-5452"/>
            <a:stretch/>
          </p:blipFill>
          <p:spPr>
            <a:xfrm>
              <a:off x="4335758" y="1168170"/>
              <a:ext cx="7236822" cy="4638720"/>
            </a:xfrm>
            <a:prstGeom prst="rect">
              <a:avLst/>
            </a:prstGeom>
            <a:ln/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9AFCF-21A4-48F0-B8DE-5AE28CEAE04E}"/>
                </a:ext>
              </a:extLst>
            </p:cNvPr>
            <p:cNvSpPr/>
            <p:nvPr/>
          </p:nvSpPr>
          <p:spPr>
            <a:xfrm>
              <a:off x="10390418" y="1130255"/>
              <a:ext cx="600891" cy="69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5EFB82B-69FE-49DD-B6D6-01943974A053}"/>
              </a:ext>
            </a:extLst>
          </p:cNvPr>
          <p:cNvSpPr txBox="1">
            <a:spLocks/>
          </p:cNvSpPr>
          <p:nvPr/>
        </p:nvSpPr>
        <p:spPr>
          <a:xfrm>
            <a:off x="383628" y="5039270"/>
            <a:ext cx="6851008" cy="334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To ensure that the system is not charging, measure total ion current at different time increments (signal averaged)</a:t>
            </a:r>
          </a:p>
          <a:p>
            <a:r>
              <a:rPr lang="en-US" sz="1800" dirty="0"/>
              <a:t>The longest time increment should have approximately same signal as the shortest. If it is significantly higher, system is building charge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5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Low-Pressure IMS Construction:</a:t>
            </a:r>
            <a:br>
              <a:rPr lang="en-US" b="1" dirty="0"/>
            </a:br>
            <a:r>
              <a:rPr lang="en-US" b="1" dirty="0"/>
              <a:t>Charging Concerns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099" y="6171684"/>
            <a:ext cx="6437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Clowers</a:t>
            </a:r>
            <a:r>
              <a:rPr lang="en-US" dirty="0"/>
              <a:t> Research Group at WSU</a:t>
            </a:r>
          </a:p>
        </p:txBody>
      </p:sp>
    </p:spTree>
    <p:extLst>
      <p:ext uri="{BB962C8B-B14F-4D97-AF65-F5344CB8AC3E}">
        <p14:creationId xmlns:p14="http://schemas.microsoft.com/office/powerpoint/2010/main" val="43089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-3368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Electrical Discharge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0996" y="2030429"/>
            <a:ext cx="5242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addition of these custom </a:t>
            </a:r>
            <a:r>
              <a:rPr lang="en-US" dirty="0" err="1"/>
              <a:t>Delrin</a:t>
            </a:r>
            <a:r>
              <a:rPr lang="en-US" dirty="0"/>
              <a:t> spacers, arcing would occur when trying to bring system up to operational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Delrin</a:t>
            </a:r>
            <a:r>
              <a:rPr lang="en-US" dirty="0"/>
              <a:t> spacers were added on all 6 locations for the front funnel chamber (4 locations) and the first drift region (2 locations) to prevent electrical discharge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2" y="1051358"/>
            <a:ext cx="3757389" cy="2696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3" y="3747467"/>
            <a:ext cx="3757389" cy="281804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48860" y="2376921"/>
            <a:ext cx="2520825" cy="10107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09988" y="4712622"/>
            <a:ext cx="1731298" cy="1494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3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3400" y="-3368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Electrical Discharge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77061" y="1148255"/>
            <a:ext cx="52428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KF 40 plates for the RF in and DC in of the front ion funnel both need to be electrically connected in order to prevent arcing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voltage applied to the drift region also needs to be connected to the KF 40 inlet for DC in of the front funnel to prevent arcing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7939" y="3246725"/>
            <a:ext cx="7853635" cy="5236030"/>
            <a:chOff x="279289" y="3328682"/>
            <a:chExt cx="7515267" cy="49244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3" t="54038" r="11469" b="-25844"/>
            <a:stretch/>
          </p:blipFill>
          <p:spPr>
            <a:xfrm>
              <a:off x="279289" y="3328682"/>
              <a:ext cx="7515267" cy="4924465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 rot="2586167">
              <a:off x="3818725" y="3774417"/>
              <a:ext cx="1643503" cy="8580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2431134">
              <a:off x="4806059" y="4861355"/>
              <a:ext cx="1643503" cy="8580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43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8539" y="1340432"/>
            <a:ext cx="3375337" cy="4500448"/>
            <a:chOff x="238539" y="1340432"/>
            <a:chExt cx="3375337" cy="45004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24016" y="1902987"/>
              <a:ext cx="4500448" cy="337533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1713784" y="2391376"/>
              <a:ext cx="211693" cy="4404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47757" y="2720234"/>
              <a:ext cx="369369" cy="3639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20497" y="2407488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782472" y="3663613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31348" y="3354320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9190" y="390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PCB Flange 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01707" y="1471043"/>
            <a:ext cx="49587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resistors are 250 k</a:t>
            </a:r>
            <a:r>
              <a:rPr lang="el-GR" dirty="0"/>
              <a:t>Ω</a:t>
            </a:r>
            <a:r>
              <a:rPr lang="en-US" dirty="0"/>
              <a:t> except the labeled spot which is for a 0 </a:t>
            </a:r>
            <a:r>
              <a:rPr lang="el-GR" dirty="0"/>
              <a:t>Ω</a:t>
            </a:r>
            <a:r>
              <a:rPr lang="en-US" dirty="0"/>
              <a:t> resistor (Red Circle)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POGO pins are used to make contact with the drift regions. Ensure proper electrical connection. (Blue Circle)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POGO pin needs to be placed on the first drift ring for the first drift region (in order to properly seal).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 flange may need to be reversed depending on orientations of drift regions. Ensure that 500 k</a:t>
            </a:r>
            <a:r>
              <a:rPr lang="el-GR" dirty="0"/>
              <a:t>Ω</a:t>
            </a:r>
            <a:r>
              <a:rPr lang="en-US" dirty="0"/>
              <a:t> is measured from POGO pin in to POGO pin out if changing orientations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13877" y="1324317"/>
            <a:ext cx="3375337" cy="4500449"/>
            <a:chOff x="3613876" y="1324318"/>
            <a:chExt cx="3375337" cy="45004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051320" y="1886874"/>
              <a:ext cx="4500449" cy="337533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428422" y="2720234"/>
              <a:ext cx="369369" cy="3639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747504" y="2500011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097063" y="3133972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97443" y="4030180"/>
              <a:ext cx="211693" cy="440444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15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0742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Region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48581" y="492703"/>
            <a:ext cx="4505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drift region is distinct because of the mounting plate for utilization with front ion funnel.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Delrin</a:t>
            </a:r>
            <a:r>
              <a:rPr lang="en-US" dirty="0"/>
              <a:t> insert was machined in order to lay flush with the metal ring to keep it in place.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PCB ion flange has a pogo pin which is not long enough to make contact with the metal ring. A threaded hole (No. 2) must be bored through this metal ring tab, and after threading a grinder was used to make the screw flush with the back of metal ring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97" y="1049643"/>
            <a:ext cx="2912059" cy="3882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2" y="1090647"/>
            <a:ext cx="2793195" cy="3723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1" t="26427"/>
          <a:stretch/>
        </p:blipFill>
        <p:spPr>
          <a:xfrm>
            <a:off x="5997981" y="3830887"/>
            <a:ext cx="2545818" cy="247971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978634" y="5351086"/>
            <a:ext cx="369369" cy="363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22372" y="2032315"/>
            <a:ext cx="369369" cy="363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8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9190" y="390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Construction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3391" y="2347684"/>
            <a:ext cx="4086603" cy="3064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4" t="31217" r="27399" b="20515"/>
          <a:stretch/>
        </p:blipFill>
        <p:spPr>
          <a:xfrm rot="5400000">
            <a:off x="130142" y="2289879"/>
            <a:ext cx="3240214" cy="28479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1847" y="1941589"/>
            <a:ext cx="49587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WARNING: </a:t>
            </a:r>
            <a:r>
              <a:rPr lang="en-US" dirty="0"/>
              <a:t>Depending on which DC top boards used, there was a flaw where an extra electrical connection was made.  Use a razor blade and file to remove the connection or order new boards without the flaw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all exposed metal is removed after breaking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BOARDS DO NOT HAVE THIS ISSUE</a:t>
            </a:r>
          </a:p>
        </p:txBody>
      </p:sp>
    </p:spTree>
    <p:extLst>
      <p:ext uri="{BB962C8B-B14F-4D97-AF65-F5344CB8AC3E}">
        <p14:creationId xmlns:p14="http://schemas.microsoft.com/office/powerpoint/2010/main" val="18844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9190" y="390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PCB Construction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02009" y="1764349"/>
            <a:ext cx="49587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Resistors are all 250 k</a:t>
            </a:r>
            <a:r>
              <a:rPr lang="el-GR" dirty="0"/>
              <a:t>Ω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Solder in place and ensure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PCB boards are bridged with 250 k</a:t>
            </a:r>
            <a:r>
              <a:rPr lang="el-GR" dirty="0"/>
              <a:t>Ω</a:t>
            </a:r>
            <a:r>
              <a:rPr lang="en-US" dirty="0"/>
              <a:t> resistors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that electrodes are soldered into place cleanly, and that the solder is free of any unwanted solder spikes or burrs.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drift region is composed of three top boards and then </a:t>
            </a:r>
            <a:r>
              <a:rPr lang="en-US" sz="2400" b="1" dirty="0"/>
              <a:t>ONE</a:t>
            </a:r>
            <a:r>
              <a:rPr lang="en-US" dirty="0"/>
              <a:t> extra electrode to make connection with the PCB flange via POGO pin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0285" y="1917253"/>
            <a:ext cx="4420943" cy="331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4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83579-A270-4F7C-B51E-043AC1F5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DF564-9065-43D7-A054-1E81D1526A9C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DFCE65-C7C4-4724-BC53-0241006FBFC3}"/>
              </a:ext>
            </a:extLst>
          </p:cNvPr>
          <p:cNvSpPr txBox="1">
            <a:spLocks/>
          </p:cNvSpPr>
          <p:nvPr/>
        </p:nvSpPr>
        <p:spPr>
          <a:xfrm>
            <a:off x="125489" y="748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Low-Pressure IMS System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C4F8B-FABD-485B-B152-453CDFD5C0CB}"/>
              </a:ext>
            </a:extLst>
          </p:cNvPr>
          <p:cNvGrpSpPr/>
          <p:nvPr/>
        </p:nvGrpSpPr>
        <p:grpSpPr>
          <a:xfrm>
            <a:off x="941294" y="1212839"/>
            <a:ext cx="9040906" cy="2507514"/>
            <a:chOff x="0" y="2470863"/>
            <a:chExt cx="7044690" cy="149614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CC38ED-0EFF-4F87-8D8C-DF52AA6A9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2470863"/>
              <a:ext cx="7044690" cy="1496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C1391F1D-9781-48D5-B45E-6DEFA09FD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0" y="2560320"/>
              <a:ext cx="351030" cy="259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94C2D04C-599F-4B62-8920-4884F91B01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" y="2585720"/>
              <a:ext cx="351030" cy="259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22789215-7AAA-4765-AE25-5503A3DD5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2320" y="2565400"/>
              <a:ext cx="351030" cy="259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">
              <a:extLst>
                <a:ext uri="{FF2B5EF4-FFF2-40B4-BE49-F238E27FC236}">
                  <a16:creationId xmlns:a16="http://schemas.microsoft.com/office/drawing/2014/main" id="{5FB143F7-F9B3-4D4D-8C8E-279D5E597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680" y="2504440"/>
              <a:ext cx="351030" cy="259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4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2">
              <a:extLst>
                <a:ext uri="{FF2B5EF4-FFF2-40B4-BE49-F238E27FC236}">
                  <a16:creationId xmlns:a16="http://schemas.microsoft.com/office/drawing/2014/main" id="{C75179EB-313E-474F-9E64-D1D67C43D2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5280" y="2529840"/>
              <a:ext cx="351030" cy="259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5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12E6844-AF74-4487-B021-8E9137FAA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577" y="3983855"/>
            <a:ext cx="8097253" cy="2372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1. Heated capillary inlet</a:t>
            </a:r>
          </a:p>
          <a:p>
            <a:pPr marL="0" indent="0">
              <a:buNone/>
            </a:pPr>
            <a:r>
              <a:rPr lang="en-US" sz="1800" dirty="0"/>
              <a:t>2. Front ion funnel</a:t>
            </a:r>
          </a:p>
          <a:p>
            <a:pPr marL="0" indent="0">
              <a:buNone/>
            </a:pPr>
            <a:r>
              <a:rPr lang="en-US" sz="1800" dirty="0"/>
              <a:t>3. First drift region</a:t>
            </a:r>
          </a:p>
          <a:p>
            <a:pPr marL="0" indent="0">
              <a:buNone/>
            </a:pPr>
            <a:r>
              <a:rPr lang="en-US" sz="1800" dirty="0"/>
              <a:t>4. End of drift region 4</a:t>
            </a:r>
          </a:p>
          <a:p>
            <a:pPr marL="0" indent="0">
              <a:buNone/>
            </a:pPr>
            <a:r>
              <a:rPr lang="en-US" sz="1800" dirty="0"/>
              <a:t>5. Rear Ion funnel</a:t>
            </a:r>
          </a:p>
          <a:p>
            <a:pPr marL="0" indent="0">
              <a:buNone/>
            </a:pPr>
            <a:r>
              <a:rPr lang="en-US" sz="1800" dirty="0"/>
              <a:t>	Ion Shuttle or Faraday plate placed at exit of rear ion funnel</a:t>
            </a:r>
          </a:p>
        </p:txBody>
      </p:sp>
    </p:spTree>
    <p:extLst>
      <p:ext uri="{BB962C8B-B14F-4D97-AF65-F5344CB8AC3E}">
        <p14:creationId xmlns:p14="http://schemas.microsoft.com/office/powerpoint/2010/main" val="14958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0742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Region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82697" y="2343246"/>
            <a:ext cx="3734034" cy="2672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73866" y="2159603"/>
            <a:ext cx="3870994" cy="2903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7428" y="3481977"/>
            <a:ext cx="3589977" cy="26924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3454" y="724906"/>
            <a:ext cx="4505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drift region is distinct because of the mounting plate for utilization with front ion funnel.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connection with metal ring via POGO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Loosen or tighten thin nylon nuts (3mm) after placing electrodes to ensure drift region fits within Teflon chamber</a:t>
            </a:r>
          </a:p>
        </p:txBody>
      </p:sp>
    </p:spTree>
    <p:extLst>
      <p:ext uri="{BB962C8B-B14F-4D97-AF65-F5344CB8AC3E}">
        <p14:creationId xmlns:p14="http://schemas.microsoft.com/office/powerpoint/2010/main" val="332874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0742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Region 1 to 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02577" y="359570"/>
            <a:ext cx="48550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connection between drift region 1 and drift region 2 is rotated 45 degrees in order to ensure electrical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connection via POGO pins from region 1 to region 2 (Each flange contributes 500 k</a:t>
            </a:r>
            <a:r>
              <a:rPr lang="el-GR" dirty="0"/>
              <a:t>Ω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Loosen or tighten thin nylon nuts (3mm) after placing electrodes to ensure drift region fits within Teflon chamber as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NOTE</a:t>
            </a:r>
            <a:r>
              <a:rPr lang="en-US" dirty="0"/>
              <a:t> that there is a deliberate reversal of the </a:t>
            </a:r>
            <a:r>
              <a:rPr lang="en-US" sz="2400" b="1" dirty="0"/>
              <a:t>LAST</a:t>
            </a:r>
            <a:r>
              <a:rPr lang="en-US" sz="2000" b="1" dirty="0"/>
              <a:t> electrode of region 2 </a:t>
            </a:r>
            <a:r>
              <a:rPr lang="en-US" dirty="0"/>
              <a:t>which is connected via wire resistor.  This is to allow for connection via PPOGO pin to the PCB flange</a:t>
            </a:r>
            <a:endParaRPr lang="en-US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02862" y="1553199"/>
            <a:ext cx="3390213" cy="2542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8" r="53738" b="12349"/>
          <a:stretch/>
        </p:blipFill>
        <p:spPr>
          <a:xfrm rot="5400000">
            <a:off x="2488341" y="1399331"/>
            <a:ext cx="3395539" cy="28450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9" t="40144" r="36654" b="1"/>
          <a:stretch/>
        </p:blipFill>
        <p:spPr>
          <a:xfrm rot="5400000">
            <a:off x="6167918" y="3369376"/>
            <a:ext cx="2638465" cy="375700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7610083" y="4519636"/>
            <a:ext cx="502699" cy="471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0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C0EC-0428-4240-A7C4-A481448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0742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Drift Tube Region 2 to 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71D0-C335-42B8-A2BC-B08075D4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A8DF564-9065-43D7-A054-1E81D1526A9C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8074" y="1785392"/>
            <a:ext cx="4253772" cy="3190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0626" y="1792302"/>
            <a:ext cx="4309053" cy="32317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01872" y="814755"/>
            <a:ext cx="48550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connection between drift region 2 and drift region 3 is rotated 45 degrees in order to ensure electrical connection (Region 1 and 3 are in same orientation)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connection via POGO pins from region 2 to region 3 (Each flange contributes 500 k</a:t>
            </a:r>
            <a:r>
              <a:rPr lang="el-GR" dirty="0"/>
              <a:t>Ω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Loosen or tighten thin nylon nuts (3mm) after placing electrodes to ensure drift region fits within Teflon chamber as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NOTE</a:t>
            </a:r>
            <a:r>
              <a:rPr lang="en-US" dirty="0"/>
              <a:t> that there is a deliberate reversal of the </a:t>
            </a:r>
            <a:r>
              <a:rPr lang="en-US" sz="2400" b="1" dirty="0"/>
              <a:t>FIRST</a:t>
            </a:r>
            <a:r>
              <a:rPr lang="en-US" sz="2000" b="1" dirty="0"/>
              <a:t> electrode of region 3 </a:t>
            </a:r>
            <a:r>
              <a:rPr lang="en-US" dirty="0"/>
              <a:t>which is connected via wire resistor to the next electrode.  This is to allow for connection via PPOGO pin to the PCB flange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236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7941</TotalTime>
  <Words>1352</Words>
  <Application>Microsoft Office PowerPoint</Application>
  <PresentationFormat>Widescreen</PresentationFormat>
  <Paragraphs>149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Low-Pressure IMS Construction: Drift Region Construction</vt:lpstr>
      <vt:lpstr>PCB Flange Construction</vt:lpstr>
      <vt:lpstr>Drift Tube Region 1 </vt:lpstr>
      <vt:lpstr>Drift Tube Construction </vt:lpstr>
      <vt:lpstr>Drift Tube PCB Construction </vt:lpstr>
      <vt:lpstr>PowerPoint Presentation</vt:lpstr>
      <vt:lpstr>Drift Tube Region 1 </vt:lpstr>
      <vt:lpstr>Drift Tube Region 1 to 2 </vt:lpstr>
      <vt:lpstr>Drift Tube Region 2 to 3 </vt:lpstr>
      <vt:lpstr>Drift Tube Region 3 to 4 </vt:lpstr>
      <vt:lpstr>PowerPoint Presentation</vt:lpstr>
      <vt:lpstr>Low-Pressure IMS Construction: Drift Region Ion Current Testing</vt:lpstr>
      <vt:lpstr>Drift Region ION CURRENT</vt:lpstr>
      <vt:lpstr>Drift Region ION CURRENT</vt:lpstr>
      <vt:lpstr>Total Ion Current from Different Configurations</vt:lpstr>
      <vt:lpstr>Stability of Total Ion Current</vt:lpstr>
      <vt:lpstr>Low-Pressure IMS Construction: Charging Concerns </vt:lpstr>
      <vt:lpstr>Electrical Discharge Management</vt:lpstr>
      <vt:lpstr>Electrical Discharge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Ambient Ionization Mass Spectrometry in Ultra-Trace Detection of Explosive Compounds</dc:title>
  <dc:creator>Buzitis, Nate</dc:creator>
  <cp:lastModifiedBy>Brian Clowers</cp:lastModifiedBy>
  <cp:revision>161</cp:revision>
  <dcterms:created xsi:type="dcterms:W3CDTF">2018-03-08T02:47:34Z</dcterms:created>
  <dcterms:modified xsi:type="dcterms:W3CDTF">2022-05-20T15:28:37Z</dcterms:modified>
</cp:coreProperties>
</file>